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Shape 39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40" name="Shape 40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3" name="Shape 43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Outlining Your Speech</a:t>
            </a:r>
          </a:p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LT: I can write an outline that includes my thesis, supporting reasons, and cited evidence.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lang="en"/>
              <a:t>After each reason, connect back to your thesis to remind audience of your argument </a:t>
            </a:r>
            <a:r>
              <a:rPr b="1" lang="en">
                <a:solidFill>
                  <a:srgbClr val="FF0000"/>
                </a:solidFill>
              </a:rPr>
              <a:t>(This is also LOGOS)</a:t>
            </a:r>
          </a:p>
          <a:p>
            <a:pPr indent="-406400" lvl="1" marL="914400" rtl="0">
              <a:spcBef>
                <a:spcPts val="0"/>
              </a:spcBef>
              <a:buClr>
                <a:srgbClr val="F3F3F3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3F3F3"/>
                </a:solidFill>
              </a:rPr>
              <a:t>“This evidence proves that we need to deal with climate change now…”</a:t>
            </a:r>
          </a:p>
          <a:p>
            <a:pPr indent="-406400" lvl="1" marL="914400" rtl="0">
              <a:spcBef>
                <a:spcPts val="0"/>
              </a:spcBef>
              <a:buClr>
                <a:srgbClr val="F3F3F3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3F3F3"/>
                </a:solidFill>
              </a:rPr>
              <a:t>“If we take this data into consideration, we will see that our response to climate change cannot wait...”</a:t>
            </a: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x="457200" y="286253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u="sng"/>
              <a:t>References to Thesis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lang="en"/>
              <a:t>Find a way to make your audience FEEL something </a:t>
            </a:r>
            <a:r>
              <a:rPr b="1" lang="en">
                <a:solidFill>
                  <a:srgbClr val="FF0000"/>
                </a:solidFill>
              </a:rPr>
              <a:t>(This is PATHOS)</a:t>
            </a:r>
          </a:p>
          <a:p>
            <a:pPr indent="-406400" lvl="1" marL="914400" rtl="0">
              <a:spcBef>
                <a:spcPts val="0"/>
              </a:spcBef>
              <a:buClr>
                <a:srgbClr val="F3F3F3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3F3F3"/>
                </a:solidFill>
              </a:rPr>
              <a:t>Show an image that evokes emotion</a:t>
            </a:r>
          </a:p>
          <a:p>
            <a:pPr indent="-406400" lvl="1" marL="914400" rtl="0">
              <a:spcBef>
                <a:spcPts val="0"/>
              </a:spcBef>
              <a:buClr>
                <a:srgbClr val="F3F3F3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3F3F3"/>
                </a:solidFill>
              </a:rPr>
              <a:t>Provide data that is alarming and scares us into action</a:t>
            </a:r>
          </a:p>
          <a:p>
            <a:pPr indent="-406400" lvl="1" marL="914400" rtl="0">
              <a:spcBef>
                <a:spcPts val="0"/>
              </a:spcBef>
              <a:buClr>
                <a:srgbClr val="F3F3F3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3F3F3"/>
                </a:solidFill>
              </a:rPr>
              <a:t>Give us a story that is sad, happy, etc. </a:t>
            </a:r>
          </a:p>
        </p:txBody>
      </p:sp>
      <p:sp>
        <p:nvSpPr>
          <p:cNvPr id="109" name="Shape 109"/>
          <p:cNvSpPr txBox="1"/>
          <p:nvPr>
            <p:ph type="title"/>
          </p:nvPr>
        </p:nvSpPr>
        <p:spPr>
          <a:xfrm>
            <a:off x="457200" y="133853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u="sng"/>
              <a:t>Make Appeals to Emotion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1076925" y="1424850"/>
            <a:ext cx="2916300" cy="300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3000" u="sng"/>
              <a:t>ORGANIZATION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Introduction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Body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>
              <a:spcBef>
                <a:spcPts val="0"/>
              </a:spcBef>
              <a:buNone/>
            </a:pPr>
            <a:r>
              <a:rPr lang="en" sz="3000"/>
              <a:t>Conclusion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should my outline have?</a:t>
            </a:r>
          </a:p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474475" y="1438225"/>
            <a:ext cx="4040099" cy="300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000" u="sng"/>
              <a:t>Other Elements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Verbal Citations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References to Thesis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812875" y="1530553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do I organize my speech?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75659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500"/>
              <a:t>1st- HOOK </a:t>
            </a:r>
          </a:p>
          <a:p>
            <a:pPr indent="-38735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rgbClr val="F3F3F3"/>
                </a:solidFill>
              </a:rPr>
              <a:t>How will you capture attention?</a:t>
            </a:r>
            <a:br>
              <a:rPr lang="en" sz="2500">
                <a:solidFill>
                  <a:srgbClr val="F3F3F3"/>
                </a:solidFill>
              </a:rPr>
            </a:br>
          </a:p>
          <a:p>
            <a:pPr indent="0" marL="0" rtl="0">
              <a:spcBef>
                <a:spcPts val="0"/>
              </a:spcBef>
              <a:buNone/>
            </a:pPr>
            <a:r>
              <a:rPr lang="en" sz="2500"/>
              <a:t>2nd-BACKGROUND</a:t>
            </a:r>
          </a:p>
          <a:p>
            <a:pPr indent="-387350" lvl="0" marL="457200" rtl="0">
              <a:spcBef>
                <a:spcPts val="0"/>
              </a:spcBef>
              <a:buClr>
                <a:srgbClr val="EFEFEF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rgbClr val="EFEFEF"/>
                </a:solidFill>
              </a:rPr>
              <a:t>What information does your audience need about your topic?</a:t>
            </a:r>
          </a:p>
          <a:p>
            <a:pPr indent="-387350" lvl="0" marL="457200" rtl="0">
              <a:spcBef>
                <a:spcPts val="0"/>
              </a:spcBef>
              <a:buClr>
                <a:srgbClr val="EFEFEF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rgbClr val="EFEFEF"/>
                </a:solidFill>
              </a:rPr>
              <a:t>Why should your audience care about your topic?</a:t>
            </a:r>
            <a:br>
              <a:rPr lang="en" sz="2500">
                <a:solidFill>
                  <a:srgbClr val="EFEFEF"/>
                </a:solidFill>
              </a:rPr>
            </a:br>
          </a:p>
          <a:p>
            <a:pPr rtl="0">
              <a:spcBef>
                <a:spcPts val="0"/>
              </a:spcBef>
              <a:buNone/>
            </a:pPr>
            <a:r>
              <a:rPr lang="en" sz="2500"/>
              <a:t>3rd-THESIS</a:t>
            </a:r>
          </a:p>
          <a:p>
            <a:pPr indent="-38735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500">
                <a:solidFill>
                  <a:srgbClr val="F3F3F3"/>
                </a:solidFill>
              </a:rPr>
              <a:t>End your introduction with your argument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EFEFEF"/>
              </a:solidFill>
            </a:endParaRPr>
          </a:p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457200" y="-21249"/>
            <a:ext cx="8229600" cy="786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510700" y="643725"/>
            <a:ext cx="41043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000"/>
              <a:t>Reason #1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F3F3F3"/>
                </a:solidFill>
              </a:rPr>
              <a:t>Supporting Evidence/Research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F3F3F3"/>
                </a:solidFill>
              </a:rPr>
              <a:t>Supporting Evidence/Research</a:t>
            </a:r>
          </a:p>
          <a:p>
            <a:pPr rtl="0">
              <a:spcBef>
                <a:spcPts val="0"/>
              </a:spcBef>
              <a:buNone/>
            </a:pPr>
            <a:r>
              <a:rPr b="1" lang="en" sz="2000"/>
              <a:t>Reason #2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F3F3F3"/>
                </a:solidFill>
              </a:rPr>
              <a:t>Supporting Evidence/Research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F3F3F3"/>
                </a:solidFill>
              </a:rPr>
              <a:t>Supporting Evidence/Research</a:t>
            </a:r>
          </a:p>
          <a:p>
            <a:pPr rtl="0">
              <a:spcBef>
                <a:spcPts val="0"/>
              </a:spcBef>
              <a:buNone/>
            </a:pPr>
            <a:r>
              <a:rPr b="1" lang="en" sz="2000"/>
              <a:t>Counter Argument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F3F3F3"/>
                </a:solidFill>
              </a:rPr>
              <a:t>What does my opponent say?</a:t>
            </a:r>
          </a:p>
          <a:p>
            <a:pPr indent="-355600" lvl="0" marL="45720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F3F3F3"/>
                </a:solidFill>
              </a:rPr>
              <a:t>What is my rebuttal?</a:t>
            </a:r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x="2659175" y="-176475"/>
            <a:ext cx="37230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BODY</a:t>
            </a:r>
          </a:p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810000" y="665325"/>
            <a:ext cx="41043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000"/>
              <a:t>BACKGROUND INFORMATION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F3F3F3"/>
                </a:solidFill>
              </a:rPr>
              <a:t>Supporting Evidence/Research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F3F3F3"/>
                </a:solidFill>
              </a:rPr>
              <a:t>Supporting Evidence/Research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000"/>
              <a:t>Reason #1 &amp; #2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F3F3F3"/>
                </a:solidFill>
              </a:rPr>
              <a:t>Supporting Evidence/Research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F3F3F3"/>
                </a:solidFill>
              </a:rPr>
              <a:t>Supporting Evidence/Research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000"/>
              <a:t>Counter Argument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F3F3F3"/>
                </a:solidFill>
              </a:rPr>
              <a:t>What does my opponent say?</a:t>
            </a:r>
          </a:p>
          <a:p>
            <a:pPr indent="-3556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 sz="2000">
                <a:solidFill>
                  <a:srgbClr val="F3F3F3"/>
                </a:solidFill>
              </a:rPr>
              <a:t>What is my rebuttal?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863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1st- Restate your Thesis in NEW way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2nd- Summarize your argument </a:t>
            </a:r>
          </a:p>
          <a:p>
            <a:pPr indent="-4318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3F3F3"/>
                </a:solidFill>
              </a:rPr>
              <a:t>Review your reasons</a:t>
            </a:r>
          </a:p>
          <a:p>
            <a:pPr indent="-4318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3F3F3"/>
                </a:solidFill>
              </a:rPr>
              <a:t>Review your counter argument/rebuttal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/>
              <a:t>3rd- Call to Action</a:t>
            </a:r>
          </a:p>
          <a:p>
            <a:pPr indent="-4318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3F3F3"/>
                </a:solidFill>
              </a:rPr>
              <a:t>What can your audience do?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x="269900" y="-152396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1729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What other elements do I need?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Each body paragraph of your speech, should be supported with some research </a:t>
            </a:r>
            <a:r>
              <a:rPr lang="en">
                <a:solidFill>
                  <a:srgbClr val="FF0000"/>
                </a:solidFill>
              </a:rPr>
              <a:t>(This is your use of LOGOS)</a:t>
            </a:r>
          </a:p>
          <a:p>
            <a:pPr indent="-4318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3F3F3"/>
                </a:solidFill>
              </a:rPr>
              <a:t>Use factual quotes from sources</a:t>
            </a:r>
          </a:p>
          <a:p>
            <a:pPr indent="-4318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3F3F3"/>
                </a:solidFill>
              </a:rPr>
              <a:t>Use data as proof</a:t>
            </a:r>
          </a:p>
          <a:p>
            <a:pPr indent="-431800" lvl="0" marL="457200">
              <a:spcBef>
                <a:spcPts val="0"/>
              </a:spcBef>
              <a:buClr>
                <a:srgbClr val="F3F3F3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3F3F3"/>
                </a:solidFill>
              </a:rPr>
              <a:t>Collect opinions from professionals</a:t>
            </a:r>
          </a:p>
        </p:txBody>
      </p:sp>
      <p:sp>
        <p:nvSpPr>
          <p:cNvPr id="91" name="Shape 9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Facts &amp; Statistics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318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b="1" lang="en"/>
              <a:t>Whenever you provide evidence, you need to tell us where you got your information </a:t>
            </a:r>
            <a:r>
              <a:rPr b="1" lang="en">
                <a:solidFill>
                  <a:srgbClr val="FF0000"/>
                </a:solidFill>
              </a:rPr>
              <a:t>(This builds ETHOS)</a:t>
            </a:r>
          </a:p>
          <a:p>
            <a:pPr indent="-406400" lvl="1" marL="914400" rtl="0">
              <a:spcBef>
                <a:spcPts val="0"/>
              </a:spcBef>
              <a:buClr>
                <a:srgbClr val="F3F3F3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3F3F3"/>
                </a:solidFill>
              </a:rPr>
              <a:t>“According to…”</a:t>
            </a:r>
          </a:p>
          <a:p>
            <a:pPr indent="-406400" lvl="1" marL="914400" rtl="0">
              <a:spcBef>
                <a:spcPts val="0"/>
              </a:spcBef>
              <a:buClr>
                <a:srgbClr val="F3F3F3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3F3F3"/>
                </a:solidFill>
              </a:rPr>
              <a:t>“In a study done by…”</a:t>
            </a:r>
          </a:p>
          <a:p>
            <a:pPr indent="-406400" lvl="1" marL="914400">
              <a:spcBef>
                <a:spcPts val="0"/>
              </a:spcBef>
              <a:buClr>
                <a:srgbClr val="F3F3F3"/>
              </a:buClr>
              <a:buSzPct val="87500"/>
              <a:buFont typeface="Courier New"/>
              <a:buChar char="o"/>
            </a:pPr>
            <a:r>
              <a:rPr lang="en">
                <a:solidFill>
                  <a:srgbClr val="F3F3F3"/>
                </a:solidFill>
              </a:rPr>
              <a:t>“Doctor John Smith from the University of…states that…”</a:t>
            </a:r>
          </a:p>
        </p:txBody>
      </p:sp>
      <p:sp>
        <p:nvSpPr>
          <p:cNvPr id="97" name="Shape 97"/>
          <p:cNvSpPr txBox="1"/>
          <p:nvPr>
            <p:ph type="title"/>
          </p:nvPr>
        </p:nvSpPr>
        <p:spPr>
          <a:xfrm>
            <a:off x="457200" y="3583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Verbal Citations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