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8.xml"/>
  <Override ContentType="application/vnd.openxmlformats-officedocument.presentationml.slide+xml" PartName="/ppt/slides/slide10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2" Type="http://schemas.openxmlformats.org/officeDocument/2006/relationships/presProps" Target="presProps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3" Type="http://schemas.openxmlformats.org/officeDocument/2006/relationships/tableStyles" Target="tableStyles.xml"/><Relationship Id="rId11" Type="http://schemas.openxmlformats.org/officeDocument/2006/relationships/slide" Target="slides/slide6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0"/>
            <a:ext cx="9144000" cy="5176499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" name="Shape 10"/>
          <p:cNvSpPr/>
          <p:nvPr/>
        </p:nvSpPr>
        <p:spPr>
          <a:xfrm flipH="1">
            <a:off x="-3832" y="12039"/>
            <a:ext cx="10925833" cy="5165065"/>
          </a:xfrm>
          <a:custGeom>
            <a:pathLst>
              <a:path extrusionOk="0" h="6863875" w="24279631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14659" y="660"/>
            <a:ext cx="10500940" cy="5165065"/>
          </a:xfrm>
          <a:custGeom>
            <a:pathLst>
              <a:path extrusionOk="0" h="6863875" w="24279631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/>
          <p:nvPr/>
        </p:nvSpPr>
        <p:spPr>
          <a:xfrm>
            <a:off x="-846666" y="-661"/>
            <a:ext cx="2167466" cy="5176308"/>
          </a:xfrm>
          <a:custGeom>
            <a:pathLst>
              <a:path extrusionOk="0" h="6180667" w="2167467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" name="Shape 13"/>
          <p:cNvSpPr/>
          <p:nvPr/>
        </p:nvSpPr>
        <p:spPr>
          <a:xfrm flipH="1" rot="10800000">
            <a:off x="-524933" y="131"/>
            <a:ext cx="1403434" cy="5176308"/>
          </a:xfrm>
          <a:custGeom>
            <a:pathLst>
              <a:path extrusionOk="0" h="6180667" w="2167467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" name="Shape 14"/>
          <p:cNvSpPr txBox="1"/>
          <p:nvPr>
            <p:ph type="ctrTitle"/>
          </p:nvPr>
        </p:nvSpPr>
        <p:spPr>
          <a:xfrm>
            <a:off x="1082040" y="1242060"/>
            <a:ext cx="7050900" cy="1102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subTitle"/>
          </p:nvPr>
        </p:nvSpPr>
        <p:spPr>
          <a:xfrm>
            <a:off x="1082040" y="2423159"/>
            <a:ext cx="7035899" cy="694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 algn="r">
              <a:spcBef>
                <a:spcPts val="0"/>
              </a:spcBef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3pPr>
            <a:lvl4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 flipH="1" rot="10800000">
            <a:off x="-348182" y="-16424"/>
            <a:ext cx="1723519" cy="5159924"/>
          </a:xfrm>
          <a:custGeom>
            <a:pathLst>
              <a:path extrusionOk="0" h="6879900" w="4476675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457200" y="1244242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/>
          <p:nvPr/>
        </p:nvSpPr>
        <p:spPr>
          <a:xfrm flipH="1" rot="10800000">
            <a:off x="-1118653" y="774"/>
            <a:ext cx="3100650" cy="5142725"/>
          </a:xfrm>
          <a:custGeom>
            <a:pathLst>
              <a:path extrusionOk="0" h="6879900" w="8053639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/>
          <p:nvPr/>
        </p:nvSpPr>
        <p:spPr>
          <a:xfrm rot="10800000">
            <a:off x="8088846" y="-9550"/>
            <a:ext cx="1100667" cy="5153050"/>
          </a:xfrm>
          <a:custGeom>
            <a:pathLst>
              <a:path extrusionOk="0" h="6916846" w="1100668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 flipH="1" rot="10800000">
            <a:off x="-348182" y="-16424"/>
            <a:ext cx="1723519" cy="5159924"/>
          </a:xfrm>
          <a:custGeom>
            <a:pathLst>
              <a:path extrusionOk="0" h="6879900" w="4476675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/>
          <p:nvPr/>
        </p:nvSpPr>
        <p:spPr>
          <a:xfrm flipH="1" rot="10800000">
            <a:off x="-1118653" y="774"/>
            <a:ext cx="3100650" cy="5142725"/>
          </a:xfrm>
          <a:custGeom>
            <a:pathLst>
              <a:path extrusionOk="0" h="6879900" w="8053639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" name="Shape 27"/>
          <p:cNvSpPr/>
          <p:nvPr/>
        </p:nvSpPr>
        <p:spPr>
          <a:xfrm rot="10800000">
            <a:off x="8088846" y="-9550"/>
            <a:ext cx="1100667" cy="5153050"/>
          </a:xfrm>
          <a:custGeom>
            <a:pathLst>
              <a:path extrusionOk="0" h="6916846" w="1100668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" name="Shape 28"/>
          <p:cNvSpPr txBox="1"/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457200" y="1244242"/>
            <a:ext cx="4038599" cy="3630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2800"/>
            </a:lvl1pPr>
            <a:lvl2pPr>
              <a:spcBef>
                <a:spcPts val="0"/>
              </a:spcBef>
              <a:defRPr sz="2400"/>
            </a:lvl2pPr>
            <a:lvl3pPr>
              <a:spcBef>
                <a:spcPts val="0"/>
              </a:spcBef>
              <a:defRPr sz="2000"/>
            </a:lvl3pPr>
            <a:lvl4pPr>
              <a:spcBef>
                <a:spcPts val="0"/>
              </a:spcBef>
              <a:defRPr sz="1800"/>
            </a:lvl4pPr>
            <a:lvl5pPr>
              <a:spcBef>
                <a:spcPts val="0"/>
              </a:spcBef>
              <a:defRPr sz="1800"/>
            </a:lvl5pPr>
            <a:lvl6pPr>
              <a:spcBef>
                <a:spcPts val="0"/>
              </a:spcBef>
              <a:defRPr sz="1800"/>
            </a:lvl6pPr>
            <a:lvl7pPr>
              <a:spcBef>
                <a:spcPts val="0"/>
              </a:spcBef>
              <a:defRPr sz="1800"/>
            </a:lvl7pPr>
            <a:lvl8pPr>
              <a:spcBef>
                <a:spcPts val="0"/>
              </a:spcBef>
              <a:defRPr sz="1800"/>
            </a:lvl8pPr>
            <a:lvl9pPr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30" name="Shape 30"/>
          <p:cNvSpPr txBox="1"/>
          <p:nvPr>
            <p:ph idx="2" type="body"/>
          </p:nvPr>
        </p:nvSpPr>
        <p:spPr>
          <a:xfrm>
            <a:off x="4648200" y="1244242"/>
            <a:ext cx="4038599" cy="3630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2800"/>
            </a:lvl1pPr>
            <a:lvl2pPr>
              <a:spcBef>
                <a:spcPts val="0"/>
              </a:spcBef>
              <a:defRPr sz="2400"/>
            </a:lvl2pPr>
            <a:lvl3pPr>
              <a:spcBef>
                <a:spcPts val="0"/>
              </a:spcBef>
              <a:defRPr sz="2000"/>
            </a:lvl3pPr>
            <a:lvl4pPr>
              <a:spcBef>
                <a:spcPts val="0"/>
              </a:spcBef>
              <a:defRPr sz="1800"/>
            </a:lvl4pPr>
            <a:lvl5pPr>
              <a:spcBef>
                <a:spcPts val="0"/>
              </a:spcBef>
              <a:defRPr sz="1800"/>
            </a:lvl5pPr>
            <a:lvl6pPr>
              <a:spcBef>
                <a:spcPts val="0"/>
              </a:spcBef>
              <a:defRPr sz="1800"/>
            </a:lvl6pPr>
            <a:lvl7pPr>
              <a:spcBef>
                <a:spcPts val="0"/>
              </a:spcBef>
              <a:defRPr sz="1800"/>
            </a:lvl7pPr>
            <a:lvl8pPr>
              <a:spcBef>
                <a:spcPts val="0"/>
              </a:spcBef>
              <a:defRPr sz="1800"/>
            </a:lvl8pPr>
            <a:lvl9pPr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/>
        </p:nvSpPr>
        <p:spPr>
          <a:xfrm flipH="1" rot="10800000">
            <a:off x="-348182" y="-16424"/>
            <a:ext cx="1723519" cy="5159924"/>
          </a:xfrm>
          <a:custGeom>
            <a:pathLst>
              <a:path extrusionOk="0" h="6879900" w="4476675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/>
          <p:nvPr/>
        </p:nvSpPr>
        <p:spPr>
          <a:xfrm flipH="1" rot="10800000">
            <a:off x="-1118653" y="774"/>
            <a:ext cx="3100650" cy="5142725"/>
          </a:xfrm>
          <a:custGeom>
            <a:pathLst>
              <a:path extrusionOk="0" h="6879900" w="8053639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" name="Shape 35"/>
          <p:cNvSpPr/>
          <p:nvPr/>
        </p:nvSpPr>
        <p:spPr>
          <a:xfrm rot="10800000">
            <a:off x="8088846" y="-9550"/>
            <a:ext cx="1100667" cy="5153050"/>
          </a:xfrm>
          <a:custGeom>
            <a:pathLst>
              <a:path extrusionOk="0" h="6916846" w="1100668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" name="Shape 36"/>
          <p:cNvSpPr txBox="1"/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Shape 39"/>
          <p:cNvGrpSpPr/>
          <p:nvPr/>
        </p:nvGrpSpPr>
        <p:grpSpPr>
          <a:xfrm>
            <a:off x="-6264" y="3700039"/>
            <a:ext cx="9150267" cy="2325488"/>
            <a:chOff x="-6264" y="4933386"/>
            <a:chExt cx="9150267" cy="3100650"/>
          </a:xfrm>
        </p:grpSpPr>
        <p:sp>
          <p:nvSpPr>
            <p:cNvPr id="40" name="Shape 40"/>
            <p:cNvSpPr/>
            <p:nvPr/>
          </p:nvSpPr>
          <p:spPr>
            <a:xfrm>
              <a:off x="-7" y="5537200"/>
              <a:ext cx="9144008" cy="1574769"/>
            </a:xfrm>
            <a:custGeom>
              <a:pathLst>
                <a:path extrusionOk="0" h="1257301" w="9144009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 flipH="1" rot="5400000">
              <a:off x="3018543" y="1908578"/>
              <a:ext cx="3100650" cy="9150266"/>
            </a:xfrm>
            <a:custGeom>
              <a:pathLst>
                <a:path extrusionOk="0" h="6879900" w="8053639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r="100%" t="100%"/>
              </a:path>
              <a:tileRect b="-100%" l="-100%"/>
            </a:gra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-7" y="5740400"/>
              <a:ext cx="9144010" cy="1574769"/>
            </a:xfrm>
            <a:custGeom>
              <a:pathLst>
                <a:path extrusionOk="0" h="1257301" w="9144011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43" name="Shape 43"/>
          <p:cNvSpPr txBox="1"/>
          <p:nvPr>
            <p:ph idx="1" type="body"/>
          </p:nvPr>
        </p:nvSpPr>
        <p:spPr>
          <a:xfrm>
            <a:off x="1792288" y="4025503"/>
            <a:ext cx="5486399" cy="6035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algn="ctr">
              <a:spcBef>
                <a:spcPts val="0"/>
              </a:spcBef>
              <a:buSzPct val="100000"/>
              <a:buNone/>
              <a:defRPr sz="2400"/>
            </a:lvl1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29540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560"/>
              </a:spcBef>
              <a:buClr>
                <a:schemeClr val="dk2"/>
              </a:buClr>
              <a:buSzPct val="100000"/>
              <a:buFont typeface="Trebuchet MS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type="ctrTitle"/>
          </p:nvPr>
        </p:nvSpPr>
        <p:spPr>
          <a:xfrm>
            <a:off x="1082040" y="1242060"/>
            <a:ext cx="7050900" cy="1102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Outlining Your Speech</a:t>
            </a:r>
          </a:p>
        </p:txBody>
      </p:sp>
      <p:sp>
        <p:nvSpPr>
          <p:cNvPr id="49" name="Shape 49"/>
          <p:cNvSpPr txBox="1"/>
          <p:nvPr>
            <p:ph idx="1" type="subTitle"/>
          </p:nvPr>
        </p:nvSpPr>
        <p:spPr>
          <a:xfrm>
            <a:off x="1082040" y="2423159"/>
            <a:ext cx="7035899" cy="6941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LT: I can write an outline that includes my thesis, supporting reasons, and cited evidence.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idx="1" type="body"/>
          </p:nvPr>
        </p:nvSpPr>
        <p:spPr>
          <a:xfrm>
            <a:off x="457200" y="1244242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318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b="1" lang="en"/>
              <a:t>After each reason, connect back to your thesis to remind audience of your argument </a:t>
            </a:r>
            <a:r>
              <a:rPr b="1" lang="en">
                <a:solidFill>
                  <a:srgbClr val="FF0000"/>
                </a:solidFill>
              </a:rPr>
              <a:t>(This is also LOGOS)</a:t>
            </a:r>
          </a:p>
          <a:p>
            <a:pPr indent="-406400" lvl="1" marL="914400" rtl="0">
              <a:spcBef>
                <a:spcPts val="0"/>
              </a:spcBef>
              <a:buClr>
                <a:srgbClr val="F3F3F3"/>
              </a:buClr>
              <a:buSzPct val="87500"/>
              <a:buFont typeface="Courier New"/>
              <a:buChar char="o"/>
            </a:pPr>
            <a:r>
              <a:rPr lang="en">
                <a:solidFill>
                  <a:srgbClr val="F3F3F3"/>
                </a:solidFill>
              </a:rPr>
              <a:t>“This evidence proves that we need to deal with climate change now…”</a:t>
            </a:r>
          </a:p>
          <a:p>
            <a:pPr indent="-406400" lvl="1" marL="914400" rtl="0">
              <a:spcBef>
                <a:spcPts val="0"/>
              </a:spcBef>
              <a:buClr>
                <a:srgbClr val="F3F3F3"/>
              </a:buClr>
              <a:buSzPct val="87500"/>
              <a:buFont typeface="Courier New"/>
              <a:buChar char="o"/>
            </a:pPr>
            <a:r>
              <a:rPr lang="en">
                <a:solidFill>
                  <a:srgbClr val="F3F3F3"/>
                </a:solidFill>
              </a:rPr>
              <a:t>“If we take this data into consideration, we will see that our response to climate change cannot wait...”</a:t>
            </a:r>
          </a:p>
        </p:txBody>
      </p:sp>
      <p:sp>
        <p:nvSpPr>
          <p:cNvPr id="103" name="Shape 103"/>
          <p:cNvSpPr txBox="1"/>
          <p:nvPr>
            <p:ph type="title"/>
          </p:nvPr>
        </p:nvSpPr>
        <p:spPr>
          <a:xfrm>
            <a:off x="457200" y="286253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u="sng"/>
              <a:t>References to Thesis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idx="1" type="body"/>
          </p:nvPr>
        </p:nvSpPr>
        <p:spPr>
          <a:xfrm>
            <a:off x="457200" y="1244242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318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b="1" lang="en"/>
              <a:t>Find a way to make your audience FEEL something </a:t>
            </a:r>
            <a:r>
              <a:rPr b="1" lang="en">
                <a:solidFill>
                  <a:srgbClr val="FF0000"/>
                </a:solidFill>
              </a:rPr>
              <a:t>(This is PATHOS)</a:t>
            </a:r>
          </a:p>
          <a:p>
            <a:pPr indent="-406400" lvl="1" marL="914400" rtl="0">
              <a:spcBef>
                <a:spcPts val="0"/>
              </a:spcBef>
              <a:buClr>
                <a:srgbClr val="F3F3F3"/>
              </a:buClr>
              <a:buSzPct val="87500"/>
              <a:buFont typeface="Courier New"/>
              <a:buChar char="o"/>
            </a:pPr>
            <a:r>
              <a:rPr lang="en">
                <a:solidFill>
                  <a:srgbClr val="F3F3F3"/>
                </a:solidFill>
              </a:rPr>
              <a:t>Show an image that evokes emotion</a:t>
            </a:r>
          </a:p>
          <a:p>
            <a:pPr indent="-406400" lvl="1" marL="914400" rtl="0">
              <a:spcBef>
                <a:spcPts val="0"/>
              </a:spcBef>
              <a:buClr>
                <a:srgbClr val="F3F3F3"/>
              </a:buClr>
              <a:buSzPct val="87500"/>
              <a:buFont typeface="Courier New"/>
              <a:buChar char="o"/>
            </a:pPr>
            <a:r>
              <a:rPr lang="en">
                <a:solidFill>
                  <a:srgbClr val="F3F3F3"/>
                </a:solidFill>
              </a:rPr>
              <a:t>Provide data that is alarming and scares us into action</a:t>
            </a:r>
          </a:p>
          <a:p>
            <a:pPr indent="-406400" lvl="1" marL="914400" rtl="0">
              <a:spcBef>
                <a:spcPts val="0"/>
              </a:spcBef>
              <a:buClr>
                <a:srgbClr val="F3F3F3"/>
              </a:buClr>
              <a:buSzPct val="87500"/>
              <a:buFont typeface="Courier New"/>
              <a:buChar char="o"/>
            </a:pPr>
            <a:r>
              <a:rPr lang="en">
                <a:solidFill>
                  <a:srgbClr val="F3F3F3"/>
                </a:solidFill>
              </a:rPr>
              <a:t>Give us a story that is sad, happy, etc. </a:t>
            </a:r>
          </a:p>
        </p:txBody>
      </p:sp>
      <p:sp>
        <p:nvSpPr>
          <p:cNvPr id="109" name="Shape 109"/>
          <p:cNvSpPr txBox="1"/>
          <p:nvPr>
            <p:ph type="title"/>
          </p:nvPr>
        </p:nvSpPr>
        <p:spPr>
          <a:xfrm>
            <a:off x="457200" y="133853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u="sng"/>
              <a:t>Make Appeals to Emotion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" type="body"/>
          </p:nvPr>
        </p:nvSpPr>
        <p:spPr>
          <a:xfrm>
            <a:off x="1076925" y="1424850"/>
            <a:ext cx="2916300" cy="3009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lang="en" sz="3000" u="sng"/>
              <a:t>ORGANIZATION</a:t>
            </a:r>
          </a:p>
          <a:p>
            <a:pPr rtl="0">
              <a:spcBef>
                <a:spcPts val="0"/>
              </a:spcBef>
              <a:buNone/>
            </a:pPr>
            <a:r>
              <a:rPr lang="en" sz="3000"/>
              <a:t>Introduction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3000"/>
          </a:p>
          <a:p>
            <a:pPr rtl="0">
              <a:spcBef>
                <a:spcPts val="0"/>
              </a:spcBef>
              <a:buNone/>
            </a:pPr>
            <a:r>
              <a:rPr lang="en" sz="3000"/>
              <a:t>Body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3000"/>
          </a:p>
          <a:p>
            <a:pPr rtl="0">
              <a:spcBef>
                <a:spcPts val="0"/>
              </a:spcBef>
              <a:buNone/>
            </a:pPr>
            <a:r>
              <a:rPr lang="en" sz="3000"/>
              <a:t>Conclusion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2000"/>
          </a:p>
        </p:txBody>
      </p:sp>
      <p:sp>
        <p:nvSpPr>
          <p:cNvPr id="55" name="Shape 55"/>
          <p:cNvSpPr txBox="1"/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What should my outline have?</a:t>
            </a:r>
          </a:p>
        </p:txBody>
      </p:sp>
      <p:sp>
        <p:nvSpPr>
          <p:cNvPr id="56" name="Shape 56"/>
          <p:cNvSpPr txBox="1"/>
          <p:nvPr>
            <p:ph idx="2" type="body"/>
          </p:nvPr>
        </p:nvSpPr>
        <p:spPr>
          <a:xfrm>
            <a:off x="4474475" y="1438225"/>
            <a:ext cx="4040099" cy="3009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sz="3000" u="sng"/>
              <a:t>Other Elements</a:t>
            </a:r>
          </a:p>
          <a:p>
            <a:pPr rtl="0">
              <a:spcBef>
                <a:spcPts val="0"/>
              </a:spcBef>
              <a:buNone/>
            </a:pPr>
            <a:r>
              <a:rPr lang="en" sz="3000"/>
              <a:t>Verbal Citations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3000"/>
          </a:p>
          <a:p>
            <a:pPr lvl="0" rtl="0">
              <a:spcBef>
                <a:spcPts val="0"/>
              </a:spcBef>
              <a:buNone/>
            </a:pPr>
            <a:r>
              <a:rPr lang="en" sz="3000"/>
              <a:t>References to Thesis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812875" y="1530553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How do I organize my speech?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idx="1" type="body"/>
          </p:nvPr>
        </p:nvSpPr>
        <p:spPr>
          <a:xfrm>
            <a:off x="457200" y="756592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500"/>
              <a:t>1st- HOOK </a:t>
            </a:r>
          </a:p>
          <a:p>
            <a:pPr indent="-387350" lvl="0" marL="457200" rtl="0">
              <a:spcBef>
                <a:spcPts val="0"/>
              </a:spcBef>
              <a:buClr>
                <a:srgbClr val="F3F3F3"/>
              </a:buClr>
              <a:buSzPct val="100000"/>
              <a:buFont typeface="Arial"/>
              <a:buChar char="●"/>
            </a:pPr>
            <a:r>
              <a:rPr lang="en" sz="2500">
                <a:solidFill>
                  <a:srgbClr val="F3F3F3"/>
                </a:solidFill>
              </a:rPr>
              <a:t>How will you capture attention?</a:t>
            </a:r>
            <a:br>
              <a:rPr lang="en" sz="2500">
                <a:solidFill>
                  <a:srgbClr val="F3F3F3"/>
                </a:solidFill>
              </a:rPr>
            </a:br>
          </a:p>
          <a:p>
            <a:pPr indent="0" marL="0" rtl="0">
              <a:spcBef>
                <a:spcPts val="0"/>
              </a:spcBef>
              <a:buNone/>
            </a:pPr>
            <a:r>
              <a:rPr lang="en" sz="2500"/>
              <a:t>2nd-BACKGROUND</a:t>
            </a:r>
          </a:p>
          <a:p>
            <a:pPr indent="-387350" lvl="0" marL="457200" rtl="0">
              <a:spcBef>
                <a:spcPts val="0"/>
              </a:spcBef>
              <a:buClr>
                <a:srgbClr val="EFEFEF"/>
              </a:buClr>
              <a:buSzPct val="100000"/>
              <a:buFont typeface="Arial"/>
              <a:buChar char="●"/>
            </a:pPr>
            <a:r>
              <a:rPr lang="en" sz="2500">
                <a:solidFill>
                  <a:srgbClr val="EFEFEF"/>
                </a:solidFill>
              </a:rPr>
              <a:t>What information does your audience need about your topic?</a:t>
            </a:r>
          </a:p>
          <a:p>
            <a:pPr indent="-387350" lvl="0" marL="457200" rtl="0">
              <a:spcBef>
                <a:spcPts val="0"/>
              </a:spcBef>
              <a:buClr>
                <a:srgbClr val="EFEFEF"/>
              </a:buClr>
              <a:buSzPct val="100000"/>
              <a:buFont typeface="Arial"/>
              <a:buChar char="●"/>
            </a:pPr>
            <a:r>
              <a:rPr lang="en" sz="2500">
                <a:solidFill>
                  <a:srgbClr val="EFEFEF"/>
                </a:solidFill>
              </a:rPr>
              <a:t>Why should your audience care about your topic?</a:t>
            </a:r>
            <a:br>
              <a:rPr lang="en" sz="2500">
                <a:solidFill>
                  <a:srgbClr val="EFEFEF"/>
                </a:solidFill>
              </a:rPr>
            </a:br>
          </a:p>
          <a:p>
            <a:pPr rtl="0">
              <a:spcBef>
                <a:spcPts val="0"/>
              </a:spcBef>
              <a:buNone/>
            </a:pPr>
            <a:r>
              <a:rPr lang="en" sz="2500"/>
              <a:t>3rd-THESIS</a:t>
            </a:r>
          </a:p>
          <a:p>
            <a:pPr indent="-387350" lvl="0" marL="457200" rtl="0">
              <a:spcBef>
                <a:spcPts val="0"/>
              </a:spcBef>
              <a:buClr>
                <a:srgbClr val="F3F3F3"/>
              </a:buClr>
              <a:buSzPct val="100000"/>
              <a:buFont typeface="Arial"/>
              <a:buChar char="●"/>
            </a:pPr>
            <a:r>
              <a:rPr lang="en" sz="2500">
                <a:solidFill>
                  <a:srgbClr val="F3F3F3"/>
                </a:solidFill>
              </a:rPr>
              <a:t>End your introduction with your argument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EFEFEF"/>
              </a:solidFill>
            </a:endParaRPr>
          </a:p>
        </p:txBody>
      </p:sp>
      <p:sp>
        <p:nvSpPr>
          <p:cNvPr id="67" name="Shape 67"/>
          <p:cNvSpPr txBox="1"/>
          <p:nvPr>
            <p:ph type="title"/>
          </p:nvPr>
        </p:nvSpPr>
        <p:spPr>
          <a:xfrm>
            <a:off x="457200" y="-21249"/>
            <a:ext cx="8229600" cy="786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Introduction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idx="1" type="body"/>
          </p:nvPr>
        </p:nvSpPr>
        <p:spPr>
          <a:xfrm>
            <a:off x="510700" y="643725"/>
            <a:ext cx="41043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lang="en" sz="2000"/>
              <a:t>Reason #1</a:t>
            </a:r>
          </a:p>
          <a:p>
            <a:pPr indent="-355600" lvl="0" marL="457200" rtl="0">
              <a:spcBef>
                <a:spcPts val="0"/>
              </a:spcBef>
              <a:buClr>
                <a:srgbClr val="F3F3F3"/>
              </a:buClr>
              <a:buSzPct val="100000"/>
              <a:buFont typeface="Arial"/>
              <a:buChar char="●"/>
            </a:pPr>
            <a:r>
              <a:rPr lang="en" sz="2000">
                <a:solidFill>
                  <a:srgbClr val="F3F3F3"/>
                </a:solidFill>
              </a:rPr>
              <a:t>Supporting Evidence/Research</a:t>
            </a:r>
          </a:p>
          <a:p>
            <a:pPr indent="-355600" lvl="0" marL="457200" rtl="0">
              <a:spcBef>
                <a:spcPts val="0"/>
              </a:spcBef>
              <a:buClr>
                <a:srgbClr val="F3F3F3"/>
              </a:buClr>
              <a:buSzPct val="100000"/>
              <a:buFont typeface="Arial"/>
              <a:buChar char="●"/>
            </a:pPr>
            <a:r>
              <a:rPr lang="en" sz="2000">
                <a:solidFill>
                  <a:srgbClr val="F3F3F3"/>
                </a:solidFill>
              </a:rPr>
              <a:t>Supporting Evidence/Research</a:t>
            </a:r>
          </a:p>
          <a:p>
            <a:pPr rtl="0">
              <a:spcBef>
                <a:spcPts val="0"/>
              </a:spcBef>
              <a:buNone/>
            </a:pPr>
            <a:r>
              <a:rPr b="1" lang="en" sz="2000"/>
              <a:t>Reason #2</a:t>
            </a:r>
          </a:p>
          <a:p>
            <a:pPr indent="-355600" lvl="0" marL="457200" rtl="0">
              <a:spcBef>
                <a:spcPts val="0"/>
              </a:spcBef>
              <a:buClr>
                <a:srgbClr val="F3F3F3"/>
              </a:buClr>
              <a:buSzPct val="100000"/>
              <a:buFont typeface="Arial"/>
              <a:buChar char="●"/>
            </a:pPr>
            <a:r>
              <a:rPr lang="en" sz="2000">
                <a:solidFill>
                  <a:srgbClr val="F3F3F3"/>
                </a:solidFill>
              </a:rPr>
              <a:t>Supporting Evidence/Research</a:t>
            </a:r>
          </a:p>
          <a:p>
            <a:pPr indent="-355600" lvl="0" marL="457200" rtl="0">
              <a:spcBef>
                <a:spcPts val="0"/>
              </a:spcBef>
              <a:buClr>
                <a:srgbClr val="F3F3F3"/>
              </a:buClr>
              <a:buSzPct val="100000"/>
              <a:buFont typeface="Arial"/>
              <a:buChar char="●"/>
            </a:pPr>
            <a:r>
              <a:rPr lang="en" sz="2000">
                <a:solidFill>
                  <a:srgbClr val="F3F3F3"/>
                </a:solidFill>
              </a:rPr>
              <a:t>Supporting Evidence/Research</a:t>
            </a:r>
          </a:p>
          <a:p>
            <a:pPr rtl="0">
              <a:spcBef>
                <a:spcPts val="0"/>
              </a:spcBef>
              <a:buNone/>
            </a:pPr>
            <a:r>
              <a:rPr b="1" lang="en" sz="2000"/>
              <a:t>Counter Argument</a:t>
            </a:r>
          </a:p>
          <a:p>
            <a:pPr indent="-355600" lvl="0" marL="457200" rtl="0">
              <a:spcBef>
                <a:spcPts val="0"/>
              </a:spcBef>
              <a:buClr>
                <a:srgbClr val="F3F3F3"/>
              </a:buClr>
              <a:buSzPct val="100000"/>
              <a:buFont typeface="Arial"/>
              <a:buChar char="●"/>
            </a:pPr>
            <a:r>
              <a:rPr lang="en" sz="2000">
                <a:solidFill>
                  <a:srgbClr val="F3F3F3"/>
                </a:solidFill>
              </a:rPr>
              <a:t>What does my opponent say?</a:t>
            </a:r>
          </a:p>
          <a:p>
            <a:pPr indent="-355600" lvl="0" marL="457200">
              <a:spcBef>
                <a:spcPts val="0"/>
              </a:spcBef>
              <a:buClr>
                <a:srgbClr val="F3F3F3"/>
              </a:buClr>
              <a:buSzPct val="100000"/>
              <a:buFont typeface="Arial"/>
              <a:buChar char="●"/>
            </a:pPr>
            <a:r>
              <a:rPr lang="en" sz="2000">
                <a:solidFill>
                  <a:srgbClr val="F3F3F3"/>
                </a:solidFill>
              </a:rPr>
              <a:t>What is my rebuttal?</a:t>
            </a:r>
          </a:p>
        </p:txBody>
      </p:sp>
      <p:sp>
        <p:nvSpPr>
          <p:cNvPr id="73" name="Shape 73"/>
          <p:cNvSpPr txBox="1"/>
          <p:nvPr>
            <p:ph type="title"/>
          </p:nvPr>
        </p:nvSpPr>
        <p:spPr>
          <a:xfrm>
            <a:off x="2659175" y="-176475"/>
            <a:ext cx="3723000" cy="994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BODY</a:t>
            </a:r>
          </a:p>
        </p:txBody>
      </p:sp>
      <p:sp>
        <p:nvSpPr>
          <p:cNvPr id="74" name="Shape 74"/>
          <p:cNvSpPr txBox="1"/>
          <p:nvPr>
            <p:ph idx="2" type="body"/>
          </p:nvPr>
        </p:nvSpPr>
        <p:spPr>
          <a:xfrm>
            <a:off x="4810000" y="665325"/>
            <a:ext cx="41043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sz="2000"/>
              <a:t>BACKGROUND INFORMATION</a:t>
            </a:r>
          </a:p>
          <a:p>
            <a:pPr indent="-355600" lvl="0" marL="457200" rtl="0">
              <a:spcBef>
                <a:spcPts val="0"/>
              </a:spcBef>
              <a:buClr>
                <a:srgbClr val="F3F3F3"/>
              </a:buClr>
              <a:buSzPct val="100000"/>
              <a:buFont typeface="Arial"/>
              <a:buChar char="●"/>
            </a:pPr>
            <a:r>
              <a:rPr lang="en" sz="2000">
                <a:solidFill>
                  <a:srgbClr val="F3F3F3"/>
                </a:solidFill>
              </a:rPr>
              <a:t>Supporting Evidence/Research</a:t>
            </a:r>
          </a:p>
          <a:p>
            <a:pPr indent="-355600" lvl="0" marL="457200" rtl="0">
              <a:spcBef>
                <a:spcPts val="0"/>
              </a:spcBef>
              <a:buClr>
                <a:srgbClr val="F3F3F3"/>
              </a:buClr>
              <a:buSzPct val="100000"/>
              <a:buFont typeface="Arial"/>
              <a:buChar char="●"/>
            </a:pPr>
            <a:r>
              <a:rPr lang="en" sz="2000">
                <a:solidFill>
                  <a:srgbClr val="F3F3F3"/>
                </a:solidFill>
              </a:rPr>
              <a:t>Supporting Evidence/Research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" sz="2000"/>
              <a:t>Reason #1 &amp; #2</a:t>
            </a:r>
          </a:p>
          <a:p>
            <a:pPr indent="-355600" lvl="0" marL="457200" rtl="0">
              <a:spcBef>
                <a:spcPts val="0"/>
              </a:spcBef>
              <a:buClr>
                <a:srgbClr val="F3F3F3"/>
              </a:buClr>
              <a:buSzPct val="100000"/>
              <a:buFont typeface="Arial"/>
              <a:buChar char="●"/>
            </a:pPr>
            <a:r>
              <a:rPr lang="en" sz="2000">
                <a:solidFill>
                  <a:srgbClr val="F3F3F3"/>
                </a:solidFill>
              </a:rPr>
              <a:t>Supporting Evidence/Research</a:t>
            </a:r>
          </a:p>
          <a:p>
            <a:pPr indent="-355600" lvl="0" marL="457200" rtl="0">
              <a:spcBef>
                <a:spcPts val="0"/>
              </a:spcBef>
              <a:buClr>
                <a:srgbClr val="F3F3F3"/>
              </a:buClr>
              <a:buSzPct val="100000"/>
              <a:buFont typeface="Arial"/>
              <a:buChar char="●"/>
            </a:pPr>
            <a:r>
              <a:rPr lang="en" sz="2000">
                <a:solidFill>
                  <a:srgbClr val="F3F3F3"/>
                </a:solidFill>
              </a:rPr>
              <a:t>Supporting Evidence/Research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" sz="2000"/>
              <a:t>Counter Argument</a:t>
            </a:r>
          </a:p>
          <a:p>
            <a:pPr indent="-355600" lvl="0" marL="457200" rtl="0">
              <a:spcBef>
                <a:spcPts val="0"/>
              </a:spcBef>
              <a:buClr>
                <a:srgbClr val="F3F3F3"/>
              </a:buClr>
              <a:buSzPct val="100000"/>
              <a:buFont typeface="Arial"/>
              <a:buChar char="●"/>
            </a:pPr>
            <a:r>
              <a:rPr lang="en" sz="2000">
                <a:solidFill>
                  <a:srgbClr val="F3F3F3"/>
                </a:solidFill>
              </a:rPr>
              <a:t>What does my opponent say?</a:t>
            </a:r>
          </a:p>
          <a:p>
            <a:pPr indent="-355600" lvl="0" marL="457200" rtl="0">
              <a:spcBef>
                <a:spcPts val="0"/>
              </a:spcBef>
              <a:buClr>
                <a:srgbClr val="F3F3F3"/>
              </a:buClr>
              <a:buSzPct val="100000"/>
              <a:buFont typeface="Arial"/>
              <a:buChar char="●"/>
            </a:pPr>
            <a:r>
              <a:rPr lang="en" sz="2000">
                <a:solidFill>
                  <a:srgbClr val="F3F3F3"/>
                </a:solidFill>
              </a:rPr>
              <a:t>What is my rebuttal?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idx="1" type="body"/>
          </p:nvPr>
        </p:nvSpPr>
        <p:spPr>
          <a:xfrm>
            <a:off x="457200" y="863242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1st- Restate your Thesis in NEW way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2nd- Summarize your argument </a:t>
            </a:r>
          </a:p>
          <a:p>
            <a:pPr indent="-431800" lvl="0" marL="457200" rtl="0">
              <a:spcBef>
                <a:spcPts val="0"/>
              </a:spcBef>
              <a:buClr>
                <a:srgbClr val="F3F3F3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F3F3F3"/>
                </a:solidFill>
              </a:rPr>
              <a:t>Review your reasons</a:t>
            </a:r>
          </a:p>
          <a:p>
            <a:pPr indent="-431800" lvl="0" marL="457200" rtl="0">
              <a:spcBef>
                <a:spcPts val="0"/>
              </a:spcBef>
              <a:buClr>
                <a:srgbClr val="F3F3F3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F3F3F3"/>
                </a:solidFill>
              </a:rPr>
              <a:t>Review your counter argument/rebuttal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3F3F3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/>
              <a:t>3rd- Call to Action</a:t>
            </a:r>
          </a:p>
          <a:p>
            <a:pPr indent="-431800" lvl="0" marL="457200" rtl="0">
              <a:spcBef>
                <a:spcPts val="0"/>
              </a:spcBef>
              <a:buClr>
                <a:srgbClr val="F3F3F3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F3F3F3"/>
                </a:solidFill>
              </a:rPr>
              <a:t>What can your audience do?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3F3F3"/>
              </a:solidFill>
            </a:endParaRPr>
          </a:p>
        </p:txBody>
      </p:sp>
      <p:sp>
        <p:nvSpPr>
          <p:cNvPr id="80" name="Shape 80"/>
          <p:cNvSpPr txBox="1"/>
          <p:nvPr>
            <p:ph type="title"/>
          </p:nvPr>
        </p:nvSpPr>
        <p:spPr>
          <a:xfrm>
            <a:off x="269900" y="-152396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Conclusion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x="457200" y="1729978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What other elements do I need?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idx="1" type="body"/>
          </p:nvPr>
        </p:nvSpPr>
        <p:spPr>
          <a:xfrm>
            <a:off x="457200" y="1244242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Each body paragraph of your speech, should be supported with some research </a:t>
            </a:r>
            <a:r>
              <a:rPr lang="en">
                <a:solidFill>
                  <a:srgbClr val="FF0000"/>
                </a:solidFill>
              </a:rPr>
              <a:t>(This is your use of LOGOS)</a:t>
            </a:r>
          </a:p>
          <a:p>
            <a:pPr indent="-431800" lvl="0" marL="457200" rtl="0">
              <a:spcBef>
                <a:spcPts val="0"/>
              </a:spcBef>
              <a:buClr>
                <a:srgbClr val="F3F3F3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F3F3F3"/>
                </a:solidFill>
              </a:rPr>
              <a:t>Use factual quotes from sources</a:t>
            </a:r>
          </a:p>
          <a:p>
            <a:pPr indent="-431800" lvl="0" marL="457200" rtl="0">
              <a:spcBef>
                <a:spcPts val="0"/>
              </a:spcBef>
              <a:buClr>
                <a:srgbClr val="F3F3F3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F3F3F3"/>
                </a:solidFill>
              </a:rPr>
              <a:t>Use data as proof</a:t>
            </a:r>
          </a:p>
          <a:p>
            <a:pPr indent="-431800" lvl="0" marL="457200">
              <a:spcBef>
                <a:spcPts val="0"/>
              </a:spcBef>
              <a:buClr>
                <a:srgbClr val="F3F3F3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F3F3F3"/>
                </a:solidFill>
              </a:rPr>
              <a:t>Collect opinions from professionals</a:t>
            </a:r>
          </a:p>
        </p:txBody>
      </p:sp>
      <p:sp>
        <p:nvSpPr>
          <p:cNvPr id="91" name="Shape 91"/>
          <p:cNvSpPr txBox="1"/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Facts &amp; Statistics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idx="1" type="body"/>
          </p:nvPr>
        </p:nvSpPr>
        <p:spPr>
          <a:xfrm>
            <a:off x="457200" y="1244242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318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b="1" lang="en"/>
              <a:t>Whenever you provide evidence, you need to tell us where you got your information </a:t>
            </a:r>
            <a:r>
              <a:rPr b="1" lang="en">
                <a:solidFill>
                  <a:srgbClr val="FF0000"/>
                </a:solidFill>
              </a:rPr>
              <a:t>(This builds ETHOS)</a:t>
            </a:r>
          </a:p>
          <a:p>
            <a:pPr indent="-406400" lvl="1" marL="914400" rtl="0">
              <a:spcBef>
                <a:spcPts val="0"/>
              </a:spcBef>
              <a:buClr>
                <a:srgbClr val="F3F3F3"/>
              </a:buClr>
              <a:buSzPct val="87500"/>
              <a:buFont typeface="Courier New"/>
              <a:buChar char="o"/>
            </a:pPr>
            <a:r>
              <a:rPr lang="en">
                <a:solidFill>
                  <a:srgbClr val="F3F3F3"/>
                </a:solidFill>
              </a:rPr>
              <a:t>“According to…”</a:t>
            </a:r>
          </a:p>
          <a:p>
            <a:pPr indent="-406400" lvl="1" marL="914400" rtl="0">
              <a:spcBef>
                <a:spcPts val="0"/>
              </a:spcBef>
              <a:buClr>
                <a:srgbClr val="F3F3F3"/>
              </a:buClr>
              <a:buSzPct val="87500"/>
              <a:buFont typeface="Courier New"/>
              <a:buChar char="o"/>
            </a:pPr>
            <a:r>
              <a:rPr lang="en">
                <a:solidFill>
                  <a:srgbClr val="F3F3F3"/>
                </a:solidFill>
              </a:rPr>
              <a:t>“In a study done by…”</a:t>
            </a:r>
          </a:p>
          <a:p>
            <a:pPr indent="-406400" lvl="1" marL="914400">
              <a:spcBef>
                <a:spcPts val="0"/>
              </a:spcBef>
              <a:buClr>
                <a:srgbClr val="F3F3F3"/>
              </a:buClr>
              <a:buSzPct val="87500"/>
              <a:buFont typeface="Courier New"/>
              <a:buChar char="o"/>
            </a:pPr>
            <a:r>
              <a:rPr lang="en">
                <a:solidFill>
                  <a:srgbClr val="F3F3F3"/>
                </a:solidFill>
              </a:rPr>
              <a:t>“Doctor John Smith from the University of…states that…”</a:t>
            </a:r>
          </a:p>
        </p:txBody>
      </p:sp>
      <p:sp>
        <p:nvSpPr>
          <p:cNvPr id="97" name="Shape 97"/>
          <p:cNvSpPr txBox="1"/>
          <p:nvPr>
            <p:ph type="title"/>
          </p:nvPr>
        </p:nvSpPr>
        <p:spPr>
          <a:xfrm>
            <a:off x="457200" y="358378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Verbal Citations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name="wav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